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C4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FFAD12-B6B8-4B67-BFB6-D47E7B40ACF7}" type="datetimeFigureOut">
              <a:rPr lang="pl-PL" smtClean="0"/>
              <a:pPr/>
              <a:t>2014-05-11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1D1C45-FC49-435E-9430-60C54FD079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5400" b="1" dirty="0" smtClean="0">
                <a:solidFill>
                  <a:srgbClr val="92D050"/>
                </a:solidFill>
                <a:effectLst/>
              </a:rPr>
              <a:t>KRAJOBRAZY ŚWIATA</a:t>
            </a:r>
            <a:endParaRPr lang="pl-PL" sz="5400" b="1" dirty="0">
              <a:solidFill>
                <a:srgbClr val="92D050"/>
              </a:solidFill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/>
              <a:t>LASY RÓWNIKOWE</a:t>
            </a:r>
            <a:endParaRPr lang="pl-PL" sz="4800" dirty="0"/>
          </a:p>
        </p:txBody>
      </p:sp>
      <p:pic>
        <p:nvPicPr>
          <p:cNvPr id="4" name="Obraz 3" descr="z11093977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564904"/>
            <a:ext cx="6336704" cy="3705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mudży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332656"/>
            <a:ext cx="396044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Obraz 4" descr="aqwgab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996952"/>
            <a:ext cx="3472674" cy="28163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ole tekstowe 5"/>
          <p:cNvSpPr txBox="1"/>
          <p:nvPr/>
        </p:nvSpPr>
        <p:spPr>
          <a:xfrm>
            <a:off x="5796136" y="1556792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solidFill>
                  <a:srgbClr val="92D050"/>
                </a:solidFill>
              </a:rPr>
              <a:t>Pigmeje</a:t>
            </a:r>
            <a:endParaRPr lang="pl-PL" sz="4000" b="1" dirty="0">
              <a:solidFill>
                <a:srgbClr val="92D05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331640" y="4797152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solidFill>
                  <a:srgbClr val="92D050"/>
                </a:solidFill>
              </a:rPr>
              <a:t>Bantu</a:t>
            </a:r>
            <a:endParaRPr lang="pl-PL" sz="4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   </a:t>
            </a:r>
            <a:r>
              <a:rPr lang="pl-PL" sz="6600" b="1" dirty="0" smtClean="0">
                <a:solidFill>
                  <a:srgbClr val="92D050"/>
                </a:solidFill>
              </a:rPr>
              <a:t>Koniec</a:t>
            </a:r>
            <a:endParaRPr lang="pl-PL" sz="6600" b="1" dirty="0">
              <a:solidFill>
                <a:srgbClr val="92D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400" dirty="0" smtClean="0"/>
              <a:t>Opracowały:</a:t>
            </a:r>
          </a:p>
          <a:p>
            <a:pPr>
              <a:buNone/>
            </a:pPr>
            <a:r>
              <a:rPr lang="pl-PL" sz="4400" dirty="0" smtClean="0"/>
              <a:t>Gabriela  Stręk i Anna Rywotycka z klasy 6b</a:t>
            </a:r>
          </a:p>
          <a:p>
            <a:pPr>
              <a:buNone/>
            </a:pPr>
            <a:r>
              <a:rPr lang="pl-PL" sz="4400" dirty="0" smtClean="0"/>
              <a:t>Szkoły Podstawowej  w Rudniku im. Króla Kazimierza III Wielkiego.</a:t>
            </a:r>
            <a:endParaRPr lang="pl-PL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        </a:t>
            </a:r>
            <a:r>
              <a:rPr lang="pl-PL" sz="6600" b="1" dirty="0" smtClean="0">
                <a:solidFill>
                  <a:srgbClr val="92D050"/>
                </a:solidFill>
                <a:effectLst/>
                <a:latin typeface="Franklin Gothic Heavy" pitchFamily="34" charset="0"/>
              </a:rPr>
              <a:t>Las równikowy</a:t>
            </a:r>
            <a:endParaRPr lang="pl-PL" sz="5400" b="1" dirty="0">
              <a:solidFill>
                <a:srgbClr val="92D050"/>
              </a:solidFill>
              <a:effectLst/>
              <a:latin typeface="Franklin Gothic Heavy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/>
          <a:lstStyle/>
          <a:p>
            <a:pPr>
              <a:buNone/>
            </a:pPr>
            <a:r>
              <a:rPr lang="pl-PL" sz="2800" dirty="0" smtClean="0"/>
              <a:t>Występuje wokół równika, głównie w Ameryce Południowej i Afryce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Lasy%20deszczowe%20ma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564904"/>
            <a:ext cx="7782128" cy="39591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000" b="1" dirty="0" smtClean="0">
                <a:solidFill>
                  <a:srgbClr val="92D050"/>
                </a:solidFill>
                <a:effectLst/>
                <a:latin typeface="Franklin Gothic Demi" pitchFamily="34" charset="0"/>
              </a:rPr>
              <a:t>Klimat</a:t>
            </a:r>
            <a:endParaRPr lang="pl-PL" sz="8000" b="1" dirty="0">
              <a:solidFill>
                <a:srgbClr val="92D050"/>
              </a:solidFill>
              <a:effectLst/>
              <a:latin typeface="Franklin Gothic Dem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W lesie równikowym przez cały rok panuje wysoka temperatura. W dzień i w nocy przekracza ona     20   C. Codziennie padają tam obfite deszcze, więc wilgotność powietrza jest duża.</a:t>
            </a:r>
          </a:p>
          <a:p>
            <a:pPr>
              <a:buNone/>
            </a:pPr>
            <a:endParaRPr lang="pl-PL" sz="2400" dirty="0"/>
          </a:p>
        </p:txBody>
      </p:sp>
      <p:sp>
        <p:nvSpPr>
          <p:cNvPr id="6" name="Schemat blokowy: łącznik 5"/>
          <p:cNvSpPr/>
          <p:nvPr/>
        </p:nvSpPr>
        <p:spPr>
          <a:xfrm>
            <a:off x="2339752" y="2276872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 descr="wl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140968"/>
            <a:ext cx="5040560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b="1" dirty="0" smtClean="0">
                <a:solidFill>
                  <a:srgbClr val="92D050"/>
                </a:solidFill>
                <a:effectLst/>
                <a:latin typeface="Franklin Gothic Heavy" pitchFamily="34" charset="0"/>
              </a:rPr>
              <a:t>Roślinność</a:t>
            </a:r>
            <a:endParaRPr lang="pl-PL" sz="6600" b="1" dirty="0">
              <a:solidFill>
                <a:srgbClr val="92D050"/>
              </a:solidFill>
              <a:effectLst/>
              <a:latin typeface="Franklin Gothic Heavy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Pomimo, że  gleby lasów deszczowych są  ubogie, rośliny mają dostęp do dużej ilości związków pokarmowych. Dzieje się tak dlatego, że w ciepłym klimacie martwe organizmy ulegają szybkiemu rozkładowi. Wytworzone w ten sposób substancje pokarmowe są  natychmiast wykorzystywane przez rośliny.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92D050"/>
                </a:solidFill>
                <a:effectLst/>
              </a:rPr>
              <a:t>  </a:t>
            </a:r>
            <a:r>
              <a:rPr lang="pl-PL" sz="7200" b="1" dirty="0" smtClean="0">
                <a:solidFill>
                  <a:srgbClr val="92D050"/>
                </a:solidFill>
                <a:effectLst/>
                <a:latin typeface="Franklin Gothic Heavy" pitchFamily="34" charset="0"/>
              </a:rPr>
              <a:t>Drzewa</a:t>
            </a:r>
            <a:endParaRPr lang="pl-PL" sz="7200" b="1" dirty="0">
              <a:solidFill>
                <a:srgbClr val="92D050"/>
              </a:solidFill>
              <a:effectLst/>
              <a:latin typeface="Franklin Gothic Heavy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Bananowce</a:t>
            </a:r>
          </a:p>
          <a:p>
            <a:r>
              <a:rPr lang="pl-PL" dirty="0" smtClean="0"/>
              <a:t>Palmy</a:t>
            </a:r>
          </a:p>
          <a:p>
            <a:r>
              <a:rPr lang="pl-PL" dirty="0" smtClean="0"/>
              <a:t>Kakaowce</a:t>
            </a:r>
          </a:p>
          <a:p>
            <a:r>
              <a:rPr lang="pl-PL" dirty="0" smtClean="0"/>
              <a:t>Kauczukowiec</a:t>
            </a:r>
          </a:p>
          <a:p>
            <a:r>
              <a:rPr lang="pl-PL" dirty="0" smtClean="0"/>
              <a:t>Paprocie drzewiaste</a:t>
            </a:r>
          </a:p>
          <a:p>
            <a:r>
              <a:rPr lang="pl-PL" dirty="0" smtClean="0"/>
              <a:t>Mahoniowce</a:t>
            </a:r>
          </a:p>
          <a:p>
            <a:r>
              <a:rPr lang="pl-PL" dirty="0" smtClean="0"/>
              <a:t>Hebanowce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ymbol zastępczy zawartości 12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404664"/>
            <a:ext cx="4032448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Obraz 13" descr="pict0056ban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645024"/>
            <a:ext cx="3469506" cy="2582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pole tekstowe 14"/>
          <p:cNvSpPr txBox="1"/>
          <p:nvPr/>
        </p:nvSpPr>
        <p:spPr>
          <a:xfrm>
            <a:off x="5724128" y="1196752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solidFill>
                  <a:srgbClr val="92D050"/>
                </a:solidFill>
              </a:rPr>
              <a:t>Kakaowiec</a:t>
            </a:r>
            <a:endParaRPr lang="pl-PL" sz="4000" b="1" dirty="0">
              <a:solidFill>
                <a:srgbClr val="92D050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1115616" y="4797152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solidFill>
                  <a:srgbClr val="92D050"/>
                </a:solidFill>
              </a:rPr>
              <a:t>Bananowiec</a:t>
            </a:r>
            <a:endParaRPr lang="pl-PL" sz="4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5400" b="1" dirty="0" smtClean="0">
                <a:solidFill>
                  <a:srgbClr val="92D050"/>
                </a:solidFill>
                <a:effectLst/>
                <a:latin typeface="Franklin Gothic Demi" pitchFamily="34" charset="0"/>
              </a:rPr>
              <a:t>Zwierzęta</a:t>
            </a:r>
            <a:endParaRPr lang="pl-PL" sz="5400" b="1" dirty="0">
              <a:solidFill>
                <a:srgbClr val="92D050"/>
              </a:solidFill>
              <a:effectLst/>
              <a:latin typeface="Franklin Gothic Dem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W lasach równikowych żyje wiele gatunków zwierząt. Najliczniejszą grupę stanowią owady: ogromne, wielobarwne motyle, termity oraz rożne gatunki  chrząszczy. Prawdziwą ozdoba lasów deszczowych są kolorowe ptaki: papugi, kolibry i tukany. Żyje tu również wiele gatunków małp: goryle, mandryle i szympansy. Licznie reprezentowane są gady: węże oraz kameleony i gekony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H="1">
            <a:off x="8933687" y="274638"/>
            <a:ext cx="45719" cy="5801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Symbol zastępczy zawartości 3" descr="beznazw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332657"/>
            <a:ext cx="3845376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ole tekstowe 5"/>
          <p:cNvSpPr txBox="1"/>
          <p:nvPr/>
        </p:nvSpPr>
        <p:spPr>
          <a:xfrm>
            <a:off x="5940152" y="105273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>
                <a:solidFill>
                  <a:srgbClr val="92D050"/>
                </a:solidFill>
              </a:rPr>
              <a:t>T</a:t>
            </a:r>
            <a:r>
              <a:rPr lang="pl-PL" sz="4800" b="1" dirty="0" smtClean="0">
                <a:solidFill>
                  <a:srgbClr val="92D050"/>
                </a:solidFill>
              </a:rPr>
              <a:t>ukan</a:t>
            </a:r>
            <a:endParaRPr lang="pl-PL" sz="4800" b="1" dirty="0">
              <a:solidFill>
                <a:srgbClr val="92D050"/>
              </a:solidFill>
            </a:endParaRPr>
          </a:p>
        </p:txBody>
      </p:sp>
      <p:pic>
        <p:nvPicPr>
          <p:cNvPr id="7" name="Obraz 6" descr="imagesNJL95K4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429000"/>
            <a:ext cx="3701462" cy="24631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pole tekstowe 7"/>
          <p:cNvSpPr txBox="1"/>
          <p:nvPr/>
        </p:nvSpPr>
        <p:spPr>
          <a:xfrm>
            <a:off x="1115616" y="436510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pl-PL" sz="4800" b="1" dirty="0" smtClean="0">
                <a:solidFill>
                  <a:srgbClr val="92D050"/>
                </a:solidFill>
              </a:rPr>
              <a:t>Gekon</a:t>
            </a:r>
            <a:endParaRPr lang="pl-PL" sz="48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>
                <a:solidFill>
                  <a:srgbClr val="92D050"/>
                </a:solidFill>
                <a:effectLst/>
              </a:rPr>
              <a:t>Plemiona</a:t>
            </a:r>
            <a:r>
              <a:rPr lang="pl-PL" sz="4000" b="1" dirty="0" smtClean="0">
                <a:solidFill>
                  <a:srgbClr val="92D050"/>
                </a:solidFill>
              </a:rPr>
              <a:t> </a:t>
            </a:r>
            <a:r>
              <a:rPr lang="pl-PL" sz="4000" b="1" dirty="0" smtClean="0">
                <a:solidFill>
                  <a:srgbClr val="92D050"/>
                </a:solidFill>
                <a:effectLst/>
              </a:rPr>
              <a:t>lasów równikowych</a:t>
            </a:r>
            <a:endParaRPr lang="pl-PL" sz="4000" b="1" dirty="0">
              <a:solidFill>
                <a:srgbClr val="92D05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Lasy równikowe Afryki zamieszkuje kilka pierwotnych grup plemiennych. Są to przede wszystkim Pigmeje oraz lud Bantu.</a:t>
            </a:r>
          </a:p>
          <a:p>
            <a:r>
              <a:rPr lang="pl-PL" b="1" dirty="0" smtClean="0">
                <a:solidFill>
                  <a:srgbClr val="92D050"/>
                </a:solidFill>
              </a:rPr>
              <a:t>Pigmeje</a:t>
            </a:r>
            <a:r>
              <a:rPr lang="pl-PL" dirty="0" smtClean="0">
                <a:solidFill>
                  <a:srgbClr val="92D050"/>
                </a:solidFill>
              </a:rPr>
              <a:t> </a:t>
            </a:r>
            <a:r>
              <a:rPr lang="pl-PL" dirty="0" smtClean="0"/>
              <a:t>żyją w nielicznych grupach zajmujących się zbieractwem i myślistwem. Mężczyźni polują, głownie na małpy, słonie i ptaki, a kobiety parają się zbieraniem owoców, jadalnych korzeni, liści i owadów, budują także szałasy. Jeśli w okolicy zabraknie pożywienia porzucają swoje szałasy i poszukują innego miejsca do zasiedlenia.</a:t>
            </a:r>
          </a:p>
          <a:p>
            <a:r>
              <a:rPr lang="pl-PL" dirty="0" smtClean="0"/>
              <a:t>Plemię</a:t>
            </a:r>
            <a:r>
              <a:rPr lang="pl-PL" dirty="0" smtClean="0">
                <a:solidFill>
                  <a:srgbClr val="92D050"/>
                </a:solidFill>
              </a:rPr>
              <a:t> </a:t>
            </a:r>
            <a:r>
              <a:rPr lang="pl-PL" b="1" dirty="0" smtClean="0">
                <a:solidFill>
                  <a:srgbClr val="92D050"/>
                </a:solidFill>
              </a:rPr>
              <a:t>Bantu</a:t>
            </a:r>
            <a:r>
              <a:rPr lang="pl-PL" dirty="0" smtClean="0">
                <a:solidFill>
                  <a:srgbClr val="92D050"/>
                </a:solidFill>
              </a:rPr>
              <a:t> </a:t>
            </a:r>
            <a:r>
              <a:rPr lang="pl-PL" dirty="0" smtClean="0"/>
              <a:t>jest ludem rolniczym. Mężczyźni karczują i wypalają las, a na tak przygotowanych polach kobiety uprawiają m. in. bataty (słodkie ziemniaki), jam i banany. Członkowie tego plemienia mieszkają w stałych wsiach. Opuszczają je dopiero w momencie, kiedy uprawiana ziemia przestaje być urodzajna. Wówczas szukają nowego miejsca, aby założyć kolejną wieś, a na opuszczonych polach zaczyna rosnąć las wtórny. Ten typ gospodarki nazywany jest gospodarką żarowo-odłogową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214</Words>
  <Application>Microsoft Office PowerPoint</Application>
  <PresentationFormat>Pokaz na ekranie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Przesilenie</vt:lpstr>
      <vt:lpstr>KRAJOBRAZY ŚWIATA</vt:lpstr>
      <vt:lpstr>         Las równikowy</vt:lpstr>
      <vt:lpstr>Klimat</vt:lpstr>
      <vt:lpstr>Roślinność</vt:lpstr>
      <vt:lpstr>  Drzewa</vt:lpstr>
      <vt:lpstr>Slajd 6</vt:lpstr>
      <vt:lpstr>Zwierzęta</vt:lpstr>
      <vt:lpstr> </vt:lpstr>
      <vt:lpstr>Plemiona lasów równikowych</vt:lpstr>
      <vt:lpstr>Slajd 10</vt:lpstr>
      <vt:lpstr>    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KRAJOBRAZY ŚWIATA</dc:title>
  <dc:creator>Gabrysia</dc:creator>
  <cp:lastModifiedBy>Gabrysia</cp:lastModifiedBy>
  <cp:revision>13</cp:revision>
  <dcterms:created xsi:type="dcterms:W3CDTF">2014-01-03T14:00:22Z</dcterms:created>
  <dcterms:modified xsi:type="dcterms:W3CDTF">2014-05-11T17:17:12Z</dcterms:modified>
</cp:coreProperties>
</file>