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58" r:id="rId6"/>
    <p:sldId id="264" r:id="rId7"/>
    <p:sldId id="260" r:id="rId8"/>
    <p:sldId id="269" r:id="rId9"/>
    <p:sldId id="261" r:id="rId10"/>
    <p:sldId id="262" r:id="rId11"/>
    <p:sldId id="267" r:id="rId12"/>
    <p:sldId id="268" r:id="rId13"/>
    <p:sldId id="263" r:id="rId14"/>
    <p:sldId id="266" r:id="rId15"/>
    <p:sldId id="276" r:id="rId16"/>
    <p:sldId id="277" r:id="rId17"/>
    <p:sldId id="275" r:id="rId18"/>
    <p:sldId id="279" r:id="rId19"/>
    <p:sldId id="278" r:id="rId20"/>
    <p:sldId id="280" r:id="rId21"/>
    <p:sldId id="281" r:id="rId22"/>
    <p:sldId id="282" r:id="rId23"/>
    <p:sldId id="283" r:id="rId24"/>
    <p:sldId id="272" r:id="rId25"/>
    <p:sldId id="270" r:id="rId26"/>
    <p:sldId id="274" r:id="rId27"/>
    <p:sldId id="273" r:id="rId28"/>
    <p:sldId id="285" r:id="rId29"/>
    <p:sldId id="284" r:id="rId30"/>
    <p:sldId id="286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65CA-9181-4839-A34D-1BBD6A17AE32}" type="datetimeFigureOut">
              <a:rPr lang="pl-PL" smtClean="0"/>
              <a:pPr/>
              <a:t>2014-04-26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9F7-75FA-4F9B-B21C-0A25F1F771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65CA-9181-4839-A34D-1BBD6A17AE32}" type="datetimeFigureOut">
              <a:rPr lang="pl-PL" smtClean="0"/>
              <a:pPr/>
              <a:t>2014-04-26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9F7-75FA-4F9B-B21C-0A25F1F771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65CA-9181-4839-A34D-1BBD6A17AE32}" type="datetimeFigureOut">
              <a:rPr lang="pl-PL" smtClean="0"/>
              <a:pPr/>
              <a:t>2014-04-26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9F7-75FA-4F9B-B21C-0A25F1F771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65CA-9181-4839-A34D-1BBD6A17AE32}" type="datetimeFigureOut">
              <a:rPr lang="pl-PL" smtClean="0"/>
              <a:pPr/>
              <a:t>2014-04-26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9F7-75FA-4F9B-B21C-0A25F1F771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65CA-9181-4839-A34D-1BBD6A17AE32}" type="datetimeFigureOut">
              <a:rPr lang="pl-PL" smtClean="0"/>
              <a:pPr/>
              <a:t>2014-04-26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9F7-75FA-4F9B-B21C-0A25F1F771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65CA-9181-4839-A34D-1BBD6A17AE32}" type="datetimeFigureOut">
              <a:rPr lang="pl-PL" smtClean="0"/>
              <a:pPr/>
              <a:t>2014-04-26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9F7-75FA-4F9B-B21C-0A25F1F771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65CA-9181-4839-A34D-1BBD6A17AE32}" type="datetimeFigureOut">
              <a:rPr lang="pl-PL" smtClean="0"/>
              <a:pPr/>
              <a:t>2014-04-26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9F7-75FA-4F9B-B21C-0A25F1F771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65CA-9181-4839-A34D-1BBD6A17AE32}" type="datetimeFigureOut">
              <a:rPr lang="pl-PL" smtClean="0"/>
              <a:pPr/>
              <a:t>2014-04-26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9F7-75FA-4F9B-B21C-0A25F1F771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65CA-9181-4839-A34D-1BBD6A17AE32}" type="datetimeFigureOut">
              <a:rPr lang="pl-PL" smtClean="0"/>
              <a:pPr/>
              <a:t>2014-04-26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9F7-75FA-4F9B-B21C-0A25F1F771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65CA-9181-4839-A34D-1BBD6A17AE32}" type="datetimeFigureOut">
              <a:rPr lang="pl-PL" smtClean="0"/>
              <a:pPr/>
              <a:t>2014-04-26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9F7-75FA-4F9B-B21C-0A25F1F771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65CA-9181-4839-A34D-1BBD6A17AE32}" type="datetimeFigureOut">
              <a:rPr lang="pl-PL" smtClean="0"/>
              <a:pPr/>
              <a:t>2014-04-26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9F7-75FA-4F9B-B21C-0A25F1F771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765CA-9181-4839-A34D-1BBD6A17AE32}" type="datetimeFigureOut">
              <a:rPr lang="pl-PL" smtClean="0"/>
              <a:pPr/>
              <a:t>2014-04-26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F9F7-75FA-4F9B-B21C-0A25F1F7713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k\Desktop\mama\hymn%20anglii%20-%20god%20save%20the%20queen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anglia_flag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23123" cy="6490071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843808" y="2780928"/>
            <a:ext cx="36000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r>
              <a:rPr lang="pl-PL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</a:t>
            </a:r>
            <a:r>
              <a:rPr lang="pl-PL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</a:t>
            </a:r>
            <a:r>
              <a:rPr lang="pl-PL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</a:t>
            </a:r>
            <a:r>
              <a:rPr lang="pl-PL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</a:t>
            </a:r>
            <a:r>
              <a:rPr lang="pl-PL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endParaRPr lang="pl-PL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viaggio-a-londra-piccola-guida-pratica-parte--L-MCBce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40148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1907704" y="548680"/>
            <a:ext cx="67897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PAŁAC WESTMINSTERSKI</a:t>
            </a:r>
            <a:endParaRPr lang="pl-PL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hy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1" cy="4531593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67544" y="5445224"/>
            <a:ext cx="8206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RODZINA KRÓLEWSKA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1d41749513ec1f9e199d7fbf6d4c69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0"/>
            <a:ext cx="4067548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az 1" descr="pic.ph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95936" cy="301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2_000_DV7197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41952"/>
            <a:ext cx="6876256" cy="4216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151x450_product_media_MCPP601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-8987"/>
            <a:ext cx="2304256" cy="686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617681" y="2636912"/>
            <a:ext cx="594034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GWARDIA </a:t>
            </a:r>
            <a:r>
              <a:rPr lang="pl-PL" sz="3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KRÓLEWSKA</a:t>
            </a:r>
            <a:endParaRPr lang="pl-PL" sz="3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ondon_Eye_from_Westminster_Bri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449744" cy="652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3707904" y="5661248"/>
            <a:ext cx="43043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LONDON EYE</a:t>
            </a:r>
            <a:endParaRPr lang="pl-PL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-na-plotnie-budka-telefoniczna-i-autobus-w-londy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195736" y="5517232"/>
            <a:ext cx="67916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BUDKI TELEFONICZNE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40553" y="427311"/>
            <a:ext cx="79034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DWUPIĘTROWE AUTOBUSY</a:t>
            </a:r>
            <a:endParaRPr lang="pl-PL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3_herbata_po_angielsk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204864"/>
            <a:ext cx="6441319" cy="4232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Shadow19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0"/>
            <a:ext cx="3600400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3092370" y="332656"/>
            <a:ext cx="60881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TRADYCYJNA HERBATKA</a:t>
            </a:r>
          </a:p>
          <a:p>
            <a:pPr algn="ctr"/>
            <a:r>
              <a:rPr lang="pl-PL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O GODZINIE 17</a:t>
            </a:r>
            <a:endParaRPr lang="pl-PL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400_F_32623402_c3oKhuDGNLLLsRLIRwlOO1mrFhg8rBp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4392488" cy="42497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Objaśnienie w chmurce 2"/>
          <p:cNvSpPr/>
          <p:nvPr/>
        </p:nvSpPr>
        <p:spPr>
          <a:xfrm>
            <a:off x="3419872" y="2060848"/>
            <a:ext cx="5581128" cy="4536504"/>
          </a:xfrm>
          <a:prstGeom prst="cloudCallout">
            <a:avLst>
              <a:gd name="adj1" fmla="val -79773"/>
              <a:gd name="adj2" fmla="val -3468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Anglia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wniosła do kuchni światowej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śniadania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gorąco i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popołudniowe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herbaty.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Jako pierwsza wprowadziła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„fas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i dania na wynos w postaci słynnej ryby z frytkami, kanapek oraz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Cornish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pasty”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(mięso i warzywa w cieście). </a:t>
            </a:r>
            <a:endParaRPr lang="pl-PL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 tymże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kraju wyspiarskim, tradycyjnie spożywa się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także wiele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dań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rybnych. Przyjrzyjmy się zatem nieco bliżej kilku angielskim daniom…</a:t>
            </a:r>
            <a:endParaRPr lang="pl-PL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305039" y="188640"/>
            <a:ext cx="686758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JAK MYŚLICIE, CO CZYNI </a:t>
            </a:r>
          </a:p>
          <a:p>
            <a:pPr algn="ctr"/>
            <a:r>
              <a:rPr lang="pl-PL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ANGIELSKĄ KUCHNIĘ </a:t>
            </a:r>
          </a:p>
          <a:p>
            <a:pPr algn="ctr"/>
            <a:r>
              <a:rPr lang="pl-PL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WYJĄTKOWĄ?</a:t>
            </a:r>
            <a:endParaRPr lang="pl-PL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40px-Traditional.Sunday.Roas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098776"/>
            <a:ext cx="3139413" cy="2354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Obraz 2" descr="angielskie_sniada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238862"/>
            <a:ext cx="3753259" cy="24061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Fishnchi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12" y="260648"/>
            <a:ext cx="4882128" cy="354176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788024" y="1166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Pełne angielskie śniadanie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składa się z jajek </a:t>
            </a:r>
            <a:endParaRPr lang="pl-PL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bekonie, pieczarek i pomidorów z grilla, baranich kiełbasek, kaszanki oraz grzanek.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67544" y="50131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Roast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beef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pieczeń wołowa)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to tradycyjna potrawa na niedzielny lunch. Zazwyczaj podaje się ją wraz z Yorkshire pudding (pikantne ciasto pieczone wraz z mięsem), pieczonymi ziemniakami i warzywami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5536" y="37890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Tradycyjne danie „na szybko” - ryba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panierce,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smażona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głębokim tłuszczu,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podawana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wraz z grubymi frytkami.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400_F_32623402_c3oKhuDGNLLLsRLIRwlOO1mrFhg8rBp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58899"/>
            <a:ext cx="3561928" cy="34461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Objaśnienie w chmurce 2"/>
          <p:cNvSpPr/>
          <p:nvPr/>
        </p:nvSpPr>
        <p:spPr>
          <a:xfrm>
            <a:off x="3131840" y="1844824"/>
            <a:ext cx="5760640" cy="4680520"/>
          </a:xfrm>
          <a:prstGeom prst="cloudCallout">
            <a:avLst>
              <a:gd name="adj1" fmla="val -74270"/>
              <a:gd name="adj2" fmla="val -4143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Kolejnym zagadnieniem, jakie chciałbym Wam przybliżyć w dzisiejszej prezentacji są święta i zwyczaje świąteczne w Anglii…</a:t>
            </a:r>
          </a:p>
          <a:p>
            <a:pPr algn="ctr"/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 pierwszej kolejności zwróćmy uwagę na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Boże Narodzenie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potem zaś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Wielkanoc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l-PL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Christmas-ti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16632"/>
            <a:ext cx="4824536" cy="1488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 descr="indek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037" y="5013176"/>
            <a:ext cx="3997939" cy="1382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07504" y="2492896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Zwyczajem charakterystycznym dla Anglii jest zawieszanie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gałązki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jemioły,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pod którą można pocałować nie tylko ukochaną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osobę.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Coraz częściej na jemioła pojawia się także w polskich domach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Inną tradycją jest wysyłanie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kartek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świątecznych. I w tym oto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przypadku mamy do czynienia z czysto brytyjskim wynalazkiem. 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1843 roku Henry Cole zamówił u artysty Johna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Calcotta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kartkę, którą następnie powielono i sprzedano w tysiącach egzemplarzy. Kartka przedstawiała rodzinę wznoszącą toast za nieobecnych przy świątecznym stole krewnych.</a:t>
            </a:r>
          </a:p>
          <a:p>
            <a:endParaRPr lang="pl-PL" dirty="0"/>
          </a:p>
        </p:txBody>
      </p:sp>
      <p:pic>
        <p:nvPicPr>
          <p:cNvPr id="9" name="Obraz 8" descr="large_christmas-tit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5069"/>
            <a:ext cx="7620000" cy="2809875"/>
          </a:xfrm>
          <a:prstGeom prst="rect">
            <a:avLst/>
          </a:prstGeom>
        </p:spPr>
      </p:pic>
      <p:pic>
        <p:nvPicPr>
          <p:cNvPr id="10" name="Obraz 9" descr="christmas-c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212976"/>
            <a:ext cx="4283968" cy="3102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800px-Europe_location_ENG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Obraz 4" descr="400_F_32623402_c3oKhuDGNLLLsRLIRwlOO1mrFhg8rBp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77072"/>
            <a:ext cx="2160240" cy="2090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jaśnienie w chmurce 5"/>
          <p:cNvSpPr/>
          <p:nvPr/>
        </p:nvSpPr>
        <p:spPr>
          <a:xfrm>
            <a:off x="755576" y="44624"/>
            <a:ext cx="4824536" cy="2952328"/>
          </a:xfrm>
          <a:prstGeom prst="cloudCallout">
            <a:avLst>
              <a:gd name="adj1" fmla="val -15913"/>
              <a:gd name="adj2" fmla="val 10014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Witajcie!!!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Nazywam się Profesor </a:t>
            </a: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Sówka Mądra Główka</a:t>
            </a: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opowiem Wam dzisiaj co nieco o Anglii.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Początkowo spójrzmy może gdzie leży to państwo…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188640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Brytyjczycy, tak jak Polacy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narody świętujące Boże Narodzenie ubierają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choinkę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Boże Narodzenie to święto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dzieci, one najbardziej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pragną znaleźć prezenty. Gdzie? W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ogromnej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skarpecie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którą wieszają w wigilijny wieczór w pokoju, gdzie najłatwiej przez komin może dostać się Święty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Mikołaj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(Santa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Claus albo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Father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Christmas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Brytyjskie dzieci podczas Świąt nie nudzą się tak bardzo jak polskie, które często są skazane do słuchania opowieści dorosłych zebranych przy wspólnym stole. D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zieci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często biorą wówczas udział w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przedstawieniach teatralnych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motywach znanych bajek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az 2" descr="imZagTfg4gZy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31742"/>
            <a:ext cx="3168352" cy="26895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 descr="Christmas-t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068960"/>
            <a:ext cx="5302344" cy="35839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4016" y="260648"/>
            <a:ext cx="8892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Pierwszego dnia Świąt, dzieci szukają swoich prezentów. Później rodziny często jedzą wspólny obiad, na który składa się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pieczony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indyk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albo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wołowina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pudding z suszonymi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owocami,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którym czasami dzieci mogą znaleźć ukryte monety albo drobne zabawki.</a:t>
            </a: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Znanym świątecznym zwyczajem jest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pulling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Christmas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crackers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Cracker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to mała zwinięta w rulonik i zawiązana na obu końcach tubka z papieru. W środku znajdują się małe zabawki, błyskotki, kapelusiki świąteczne albo zagadki.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Crackers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otwiera się w pierwszy dzień Świąt. Żeby dostać się do tego co jest w środku dwoje ludzi musi ciągnąć za jego końce - przy otwarciu słyszy się charakterystyczny dźwięk i ze środka wypada zawartość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az 2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2306955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az 3" descr="0668e0f4cc27d5f7c653900f0570c7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4536" y="3222358"/>
            <a:ext cx="4211960" cy="3302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az 4" descr="z10847779Q,pudding--anglia--kuchnia-brytyjska--swie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852" y="4869160"/>
            <a:ext cx="2591940" cy="1730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 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933056"/>
            <a:ext cx="18288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3_czekoladowe_slodkosci_wielkanocne___zd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60648"/>
            <a:ext cx="1584176" cy="1041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mjiojom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6157" y="2060848"/>
            <a:ext cx="2006243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az 1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606726"/>
            <a:ext cx="8212534" cy="2702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rostokąt 2"/>
          <p:cNvSpPr/>
          <p:nvPr/>
        </p:nvSpPr>
        <p:spPr>
          <a:xfrm>
            <a:off x="323528" y="1052736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Angielskie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świętowanie Wielkanocy rozpoczyna się w Wielki Piątek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trwa aż do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poniedziałku,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 wszystkie cztery świąteczne dni są wolne od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pracy.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Wielkiej Brytanii nie ma tradycji święcenia potraw. Wielka Sobota to czas wielu ulicznych festiwali. W pierwszy dzień świąt Brytyjczycy spotykają się z rodziną i przyjaciółmi, a po śniadaniu wybierają się do kościoła i na spacer. Przygotowuje się kosze z przysmakami, które zabierane są na wypad do parku czy wyjazd za miasto.</a:t>
            </a: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Anglii,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tak jak w wielu innych krajach, Wielkanoc ściśle związana jest z jajkami.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Symbolem Świąt Wielkanocnych stały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się słodkie jaja z czekolady i zajączek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wielkanocny.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kjoioji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0"/>
            <a:ext cx="5112568" cy="119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11446988K,Slodkie-buleczki-z-cynamon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828256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morris-dancers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4395" y="2608505"/>
            <a:ext cx="3544069" cy="2476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rostokąt 1"/>
          <p:cNvSpPr/>
          <p:nvPr/>
        </p:nvSpPr>
        <p:spPr>
          <a:xfrm>
            <a:off x="107504" y="3717032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Ponadto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jajka w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Anglii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są elementem wielu zwyczajów i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zabaw:</a:t>
            </a:r>
          </a:p>
          <a:p>
            <a:pPr algn="ctr"/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Egg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hunt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– polowanie na jajka. 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Rankiem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Niedzielę Wielkanocną dzieci szukają czekoladowych jajek schowanych przez rodziców w ogrodzie. Wygrywa dziecko, któremu uda się znaleźć najwięcej łakoci.</a:t>
            </a:r>
          </a:p>
          <a:p>
            <a:pPr algn="ctr"/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Rolling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eggs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– toczenie jaj. 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Grę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wygrywa osoba, której jajko sturla się z górki najszybciej bez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stłuczenia skorupki.</a:t>
            </a:r>
          </a:p>
          <a:p>
            <a:pPr algn="ctr"/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Pace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egging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tradycyjne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wiejskie sztuki uliczne z motywem odrodzenia. 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az 2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4624"/>
            <a:ext cx="3240360" cy="258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thumbDi_queen200704061125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3468" y="525016"/>
            <a:ext cx="40005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960379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A czy kojarzycie jakieś angielskie kluby piłki nożnej? </a:t>
            </a:r>
          </a:p>
          <a:p>
            <a:pPr algn="r"/>
            <a:r>
              <a:rPr lang="pl-PL" sz="2000" b="1" dirty="0" err="1" smtClean="0">
                <a:latin typeface="Times New Roman" pitchFamily="18" charset="0"/>
                <a:cs typeface="Times New Roman" pitchFamily="18" charset="0"/>
              </a:rPr>
              <a:t>Hmmm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, co za pytanie oczywiście, że piłka nożna w pierwszej kolejności kojarzy się z Anglią!</a:t>
            </a:r>
          </a:p>
          <a:p>
            <a:pPr algn="ctr"/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Ciekawostką jednak jest, że sport ten w angielskich domach był już znany w średniowieczu? Uprawiano go na ulicach, placach miejskich, bez żadnych ograniczeń i przepisów. Podczas gier często dochodziło do wypadków, zranień, a nawet kalectwa i śmierci.</a:t>
            </a:r>
          </a:p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Pod koniec XIX wieku piłkę nożną wprowadzono do programów nauczania wychowania fizycznego w szkołach. Pierwsze piłkarskie kluby na świecie powstały Anglii, właśnie przy szkołach średnich i wyższych uczelniach.</a:t>
            </a:r>
          </a:p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To właśnie w Anglii 150 lat temu doszło do ujednolicenia reguł tejże gry. Już w 1888 roku utworzono ligę piłkarską i wprowadzono zawodowstwo.</a:t>
            </a:r>
          </a:p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Dzisiaj angielska PREMIER LEAGUE jest najbardziej znaną i najchętniej oglądaną zawodową ligą na świecie. Gra w niej 20 klubów.</a:t>
            </a:r>
          </a:p>
        </p:txBody>
      </p:sp>
      <p:pic>
        <p:nvPicPr>
          <p:cNvPr id="3" name="Obraz 2" descr="400_F_32623402_c3oKhuDGNLLLsRLIRwlOO1mrFhg8rBp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088232" cy="2020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jaśnienie w chmurce 3"/>
          <p:cNvSpPr/>
          <p:nvPr/>
        </p:nvSpPr>
        <p:spPr>
          <a:xfrm>
            <a:off x="1907704" y="188640"/>
            <a:ext cx="6120680" cy="1656184"/>
          </a:xfrm>
          <a:prstGeom prst="cloudCallout">
            <a:avLst>
              <a:gd name="adj1" fmla="val -64686"/>
              <a:gd name="adj2" fmla="val 910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Chłopcy, ciekaw jestem czy rozpoznacie któreś z zaraz zaprezentowanych herbów angielskich drużyn piłkarskich?!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helseaLond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"/>
            <a:ext cx="3365225" cy="3284984"/>
          </a:xfrm>
          <a:prstGeom prst="rect">
            <a:avLst/>
          </a:prstGeom>
        </p:spPr>
      </p:pic>
      <p:pic>
        <p:nvPicPr>
          <p:cNvPr id="5" name="Obraz 4" descr="lf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836200" cy="3068960"/>
          </a:xfrm>
          <a:prstGeom prst="rect">
            <a:avLst/>
          </a:prstGeom>
        </p:spPr>
      </p:pic>
      <p:pic>
        <p:nvPicPr>
          <p:cNvPr id="7" name="Obraz 6" descr="ar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3284984"/>
            <a:ext cx="3347864" cy="3573016"/>
          </a:xfrm>
          <a:prstGeom prst="rect">
            <a:avLst/>
          </a:prstGeom>
        </p:spPr>
      </p:pic>
      <p:pic>
        <p:nvPicPr>
          <p:cNvPr id="8" name="Obraz 7" descr="mij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18205" y="0"/>
            <a:ext cx="2025795" cy="3284984"/>
          </a:xfrm>
          <a:prstGeom prst="rect">
            <a:avLst/>
          </a:prstGeom>
        </p:spPr>
      </p:pic>
      <p:pic>
        <p:nvPicPr>
          <p:cNvPr id="4" name="Obraz 3" descr="indek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068960"/>
            <a:ext cx="3851921" cy="3789040"/>
          </a:xfrm>
          <a:prstGeom prst="rect">
            <a:avLst/>
          </a:prstGeom>
        </p:spPr>
      </p:pic>
      <p:pic>
        <p:nvPicPr>
          <p:cNvPr id="9" name="Obraz 8" descr="mkji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3284984"/>
            <a:ext cx="2448272" cy="3573016"/>
          </a:xfrm>
          <a:prstGeom prst="rect">
            <a:avLst/>
          </a:prstGeom>
        </p:spPr>
      </p:pic>
      <p:pic>
        <p:nvPicPr>
          <p:cNvPr id="6" name="Obraz 5" descr="TottenhamHotspur256x2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05608" y="1422648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eckh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-243408"/>
            <a:ext cx="2952328" cy="4436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Obraz 2" descr="Manchester-United-v-West-Ham-Wayne-Rooney3_28870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4634"/>
            <a:ext cx="3816424" cy="2862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Obraz 3" descr="Steven-Gerrard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12114"/>
            <a:ext cx="4536504" cy="3229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4283968" y="101266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Wayne </a:t>
            </a:r>
            <a:r>
              <a:rPr lang="pl-PL" sz="2000" b="1" dirty="0" err="1" smtClean="0">
                <a:latin typeface="Times New Roman" pitchFamily="18" charset="0"/>
                <a:cs typeface="Times New Roman" pitchFamily="18" charset="0"/>
              </a:rPr>
              <a:t>Rooney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004048" y="598121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Steven </a:t>
            </a:r>
            <a:r>
              <a:rPr lang="pl-PL" sz="2000" b="1" dirty="0" err="1" smtClean="0">
                <a:latin typeface="Times New Roman" pitchFamily="18" charset="0"/>
                <a:cs typeface="Times New Roman" pitchFamily="18" charset="0"/>
              </a:rPr>
              <a:t>Gerrard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364088" y="414908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David </a:t>
            </a:r>
            <a:r>
              <a:rPr lang="pl-PL" sz="2000" b="1" dirty="0" err="1" smtClean="0">
                <a:latin typeface="Times New Roman" pitchFamily="18" charset="0"/>
                <a:cs typeface="Times New Roman" pitchFamily="18" charset="0"/>
              </a:rPr>
              <a:t>Beckham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48295" y="2967335"/>
            <a:ext cx="92406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Ł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pl-PL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pl-PL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az 8" descr="400_F_32623402_c3oKhuDGNLLLsRLIRwlOO1mrFhg8rBp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4653136"/>
            <a:ext cx="1872208" cy="1811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200x267_fabianski_luka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140968"/>
            <a:ext cx="2540000" cy="3390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8" descr="lukas podol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60648"/>
            <a:ext cx="295232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Obraz 9" descr="wojciech szczes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717032"/>
            <a:ext cx="4736355" cy="2677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Obraz 10" descr="400_F_32623402_c3oKhuDGNLLLsRLIRwlOO1mrFhg8rBp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60648"/>
            <a:ext cx="2160241" cy="17556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Objaśnienie w chmurce 11"/>
          <p:cNvSpPr/>
          <p:nvPr/>
        </p:nvSpPr>
        <p:spPr>
          <a:xfrm>
            <a:off x="1835696" y="836712"/>
            <a:ext cx="4320480" cy="2952328"/>
          </a:xfrm>
          <a:prstGeom prst="cloudCallout">
            <a:avLst>
              <a:gd name="adj1" fmla="val -63639"/>
              <a:gd name="adj2" fmla="val -3972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Tak, tak zapewne dobrze się domyślacie… Prezentowane fotografie przestawiają najbardziej  znanych piłkarzy klubów angielskich, którzy pochodzą z Polski </a:t>
            </a: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0" y="27089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Łukasz Fabiański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732240" y="63720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Wojciech Szczęsny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436096" y="32036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Łukasz Podolski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4213" y="548680"/>
            <a:ext cx="87302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</a:t>
            </a:r>
            <a:r>
              <a:rPr lang="pl-PL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</a:t>
            </a:r>
            <a:r>
              <a:rPr lang="pl-PL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r>
              <a:rPr lang="pl-PL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</a:t>
            </a:r>
            <a:r>
              <a:rPr lang="pl-PL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 </a:t>
            </a:r>
            <a:r>
              <a:rPr lang="pl-PL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r>
              <a:rPr lang="pl-PL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</a:t>
            </a:r>
            <a:r>
              <a:rPr lang="pl-PL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</a:t>
            </a:r>
            <a:r>
              <a:rPr lang="pl-PL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</a:t>
            </a:r>
            <a:r>
              <a:rPr lang="pl-PL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</a:t>
            </a:r>
            <a:r>
              <a:rPr lang="pl-PL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r>
              <a:rPr lang="pl-PL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Y</a:t>
            </a:r>
            <a:endParaRPr lang="pl-PL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Obraz 2" descr="400_F_32623402_c3oKhuDGNLLLsRLIRwlOO1mrFhg8rBp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73352"/>
            <a:ext cx="4464496" cy="43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Objaśnienie w chmurce 3"/>
          <p:cNvSpPr/>
          <p:nvPr/>
        </p:nvSpPr>
        <p:spPr>
          <a:xfrm>
            <a:off x="4499992" y="3284984"/>
            <a:ext cx="4392488" cy="3312368"/>
          </a:xfrm>
          <a:prstGeom prst="cloudCallout">
            <a:avLst>
              <a:gd name="adj1" fmla="val -105058"/>
              <a:gd name="adj2" fmla="val -29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Na koniec spróbujmy może wspólnie odgadnąć, kim są przedstawione „znane twarze” i skąd je kojarzymy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5813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44624"/>
            <a:ext cx="4968552" cy="3825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802" y="3789040"/>
            <a:ext cx="5848350" cy="292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diana-spencer-accidents-570x5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9663" y="44624"/>
            <a:ext cx="4586833" cy="416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madon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947" y="4077072"/>
            <a:ext cx="326355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3" descr="Ang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484784"/>
            <a:ext cx="4320480" cy="5216839"/>
          </a:xfrm>
          <a:prstGeom prst="roundRect">
            <a:avLst>
              <a:gd name="adj" fmla="val 17889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Prostokąt 1"/>
          <p:cNvSpPr/>
          <p:nvPr/>
        </p:nvSpPr>
        <p:spPr>
          <a:xfrm>
            <a:off x="179512" y="116632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l-PL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to największa i najludniejsza część składowa </a:t>
            </a:r>
            <a:r>
              <a:rPr lang="pl-PL" sz="2400" u="sng" dirty="0" smtClean="0">
                <a:latin typeface="Times New Roman" pitchFamily="18" charset="0"/>
                <a:cs typeface="Times New Roman" pitchFamily="18" charset="0"/>
              </a:rPr>
              <a:t>Zjednoczonego Królestwa Wielkiej Brytanii i Irlandii Północnej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, w przeszłości samodzielne królestwo. Anglię zamieszkuje 83% całkowitej populacji państwa. Region zajmuje dwie trzecie wyspy Wielkiej Brytanii i posiada granice lądowe z </a:t>
            </a:r>
            <a:r>
              <a:rPr lang="pl-PL" sz="2400" u="sng" dirty="0" smtClean="0">
                <a:latin typeface="Times New Roman" pitchFamily="18" charset="0"/>
                <a:cs typeface="Times New Roman" pitchFamily="18" charset="0"/>
              </a:rPr>
              <a:t>Walią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na zachodzie i </a:t>
            </a:r>
            <a:r>
              <a:rPr lang="pl-PL" sz="2400" u="sng" dirty="0" smtClean="0">
                <a:latin typeface="Times New Roman" pitchFamily="18" charset="0"/>
                <a:cs typeface="Times New Roman" pitchFamily="18" charset="0"/>
              </a:rPr>
              <a:t>Szkocją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na północy. Wyspa oblewana jest przez </a:t>
            </a:r>
            <a:r>
              <a:rPr lang="pl-PL" sz="2400" u="sng" dirty="0" smtClean="0">
                <a:latin typeface="Times New Roman" pitchFamily="18" charset="0"/>
                <a:cs typeface="Times New Roman" pitchFamily="18" charset="0"/>
              </a:rPr>
              <a:t>Morze Północne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400" u="sng" dirty="0" smtClean="0">
                <a:latin typeface="Times New Roman" pitchFamily="18" charset="0"/>
                <a:cs typeface="Times New Roman" pitchFamily="18" charset="0"/>
              </a:rPr>
              <a:t>Morze Irlandzkie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400" u="sng" dirty="0" smtClean="0">
                <a:latin typeface="Times New Roman" pitchFamily="18" charset="0"/>
                <a:cs typeface="Times New Roman" pitchFamily="18" charset="0"/>
              </a:rPr>
              <a:t>Ocean Atlantycki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sz="2400" u="sng" dirty="0" smtClean="0">
                <a:latin typeface="Times New Roman" pitchFamily="18" charset="0"/>
                <a:cs typeface="Times New Roman" pitchFamily="18" charset="0"/>
              </a:rPr>
              <a:t>kanał La Manche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az 2" descr="400_F_32623402_c3oKhuDGNLLLsRLIRwlOO1mrFhg8rBp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140968"/>
            <a:ext cx="3240361" cy="3135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30524181706-daniel-radcliffe-gallery-0524-horizontal-large-gall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6840760" cy="4015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vign-1-taa_lu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0648"/>
            <a:ext cx="3168352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Obraz 3" descr="ej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449528"/>
            <a:ext cx="5256584" cy="329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nihioni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2651" y="3446115"/>
            <a:ext cx="3367261" cy="3367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olorowanka-mapa-europy_9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195" y="188640"/>
            <a:ext cx="6529277" cy="6387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Obraz 4" descr="400_F_32623402_c3oKhuDGNLLLsRLIRwlOO1mrFhg8rBp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581128"/>
            <a:ext cx="2088232" cy="2020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anglia_flag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5157192"/>
            <a:ext cx="1315049" cy="79208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Obraz 8" descr="Flaga_polsk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1196752"/>
            <a:ext cx="1193764" cy="7541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Prostokąt 9"/>
          <p:cNvSpPr/>
          <p:nvPr/>
        </p:nvSpPr>
        <p:spPr>
          <a:xfrm>
            <a:off x="2195736" y="5962054"/>
            <a:ext cx="2400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ANGLIA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703908" y="188640"/>
            <a:ext cx="2440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POLSKA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3" name="Łącznik prosty ze strzałką 12"/>
          <p:cNvCxnSpPr>
            <a:stCxn id="8" idx="0"/>
          </p:cNvCxnSpPr>
          <p:nvPr/>
        </p:nvCxnSpPr>
        <p:spPr>
          <a:xfrm flipH="1" flipV="1">
            <a:off x="3491880" y="3861048"/>
            <a:ext cx="297485" cy="12961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>
            <a:stCxn id="9" idx="2"/>
          </p:cNvCxnSpPr>
          <p:nvPr/>
        </p:nvCxnSpPr>
        <p:spPr>
          <a:xfrm flipH="1">
            <a:off x="5508104" y="1950893"/>
            <a:ext cx="2397082" cy="20541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aśnienie w chmurce 13"/>
          <p:cNvSpPr/>
          <p:nvPr/>
        </p:nvSpPr>
        <p:spPr>
          <a:xfrm>
            <a:off x="72008" y="44624"/>
            <a:ext cx="4860032" cy="3240360"/>
          </a:xfrm>
          <a:prstGeom prst="cloudCallout">
            <a:avLst>
              <a:gd name="adj1" fmla="val -12603"/>
              <a:gd name="adj2" fmla="val 9865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Patrząc na mapę, odległość Anglii od Polski nie wydaje się ogromna. W rzeczywistości w zależności od miejsca państwa dzieli niemalże 2000 km, które można przemierzyć jadąc około 30 godzin samochodem bądź podróżując niespełna 3 godziny samolotem</a:t>
            </a:r>
            <a:r>
              <a:rPr lang="pl-PL" dirty="0" smtClean="0"/>
              <a:t>. 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wl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483286"/>
            <a:ext cx="4389512" cy="1970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 descr="400_F_32623402_c3oKhuDGNLLLsRLIRwlOO1mrFhg8rBp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996" y="-171400"/>
            <a:ext cx="3809956" cy="3686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Obraz 7" descr="410px-Royal_Arms_of_England_(1198-1340)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03254" y="188640"/>
            <a:ext cx="3761234" cy="4248472"/>
          </a:xfrm>
          <a:prstGeom prst="rect">
            <a:avLst/>
          </a:prstGeom>
        </p:spPr>
      </p:pic>
      <p:sp>
        <p:nvSpPr>
          <p:cNvPr id="9" name="Objaśnienie w chmurce 8"/>
          <p:cNvSpPr/>
          <p:nvPr/>
        </p:nvSpPr>
        <p:spPr>
          <a:xfrm>
            <a:off x="72008" y="3717032"/>
            <a:ext cx="3635896" cy="3024336"/>
          </a:xfrm>
          <a:prstGeom prst="cloudCallout">
            <a:avLst>
              <a:gd name="adj1" fmla="val -7963"/>
              <a:gd name="adj2" fmla="val -10914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Czy wiecie, że pieśń, której słuchamy jest oficjalnym hymnem nie tylko Anglii, ale także m.in. Nowej Zelandii, Australii itd.? 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aśnienie w chmurce 9"/>
          <p:cNvSpPr/>
          <p:nvPr/>
        </p:nvSpPr>
        <p:spPr>
          <a:xfrm>
            <a:off x="2987824" y="2060848"/>
            <a:ext cx="3096344" cy="2232248"/>
          </a:xfrm>
          <a:prstGeom prst="cloudCallout">
            <a:avLst>
              <a:gd name="adj1" fmla="val -87025"/>
              <a:gd name="adj2" fmla="val -6931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Niemalże  tysiącletni herb przedstawia zaś lwy, które były symbolem króla Ryszarda Lwie Serce</a:t>
            </a:r>
            <a:endParaRPr lang="pl-PL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hymn anglii - god save the que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5152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630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38382dbcd129593fd366db0fb070f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75320"/>
            <a:ext cx="4994249" cy="5301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400_F_32623402_c3oKhuDGNLLLsRLIRwlOO1mrFhg8rBp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0632" y="4061548"/>
            <a:ext cx="2769840" cy="2679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Objaśnienie w chmurce 2"/>
          <p:cNvSpPr/>
          <p:nvPr/>
        </p:nvSpPr>
        <p:spPr>
          <a:xfrm>
            <a:off x="4211960" y="116632"/>
            <a:ext cx="4752528" cy="4104456"/>
          </a:xfrm>
          <a:prstGeom prst="cloudCallout">
            <a:avLst>
              <a:gd name="adj1" fmla="val 41118"/>
              <a:gd name="adj2" fmla="val 5895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Poznajecie tą Panią?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pl-PL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Elżbieta II</a:t>
            </a: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królowa Anglii z dynastii Windsorów, koronowana 61 lat temu.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Oprócz godności królowej Zjednoczonego Królestwa Wielkiej Brytanii i Irlandii Północnej jest również głową 15 innych państw, które mają status tzw. Commonwealth.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9512" y="273422"/>
            <a:ext cx="5527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LONDYN - STOLICA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Obraz 4" descr="400_F_32623402_c3oKhuDGNLLLsRLIRwlOO1mrFhg8rBp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3" y="44624"/>
            <a:ext cx="3096345" cy="2995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Obraz 5" descr="9f40d09e9582997c7c0b3526e27049b2,62,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4032448" cy="5361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Łącznik prosty ze strzałką 7"/>
          <p:cNvCxnSpPr/>
          <p:nvPr/>
        </p:nvCxnSpPr>
        <p:spPr>
          <a:xfrm flipH="1">
            <a:off x="3707904" y="1844824"/>
            <a:ext cx="2160240" cy="3312368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aśnienie w chmurce 13"/>
          <p:cNvSpPr/>
          <p:nvPr/>
        </p:nvSpPr>
        <p:spPr>
          <a:xfrm>
            <a:off x="4355976" y="2852936"/>
            <a:ext cx="4680520" cy="3888432"/>
          </a:xfrm>
          <a:prstGeom prst="cloudCallout">
            <a:avLst>
              <a:gd name="adj1" fmla="val 5831"/>
              <a:gd name="adj2" fmla="val -8515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Stolicą Anglii jest Londyn, miasto położone w południowej jej części nad rzeką - Tamizą, nieopodal ujścia do Morza Północnego. Pod względem liczby mieszkańców jest jednym z największych miast świata (skupia około 12,3 mln mieszkańców). Ciekaw jestem czy znacie jakieś miejsca, bądź obiekty, osoby które kojarzą się Wam z Anglią, Londynem?</a:t>
            </a:r>
            <a:endParaRPr lang="pl-PL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birmingham-wallpaper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pic>
        <p:nvPicPr>
          <p:cNvPr id="2" name="Obraz 1" descr="400_F_32623402_c3oKhuDGNLLLsRLIRwlOO1mrFhg8rBp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030" y="-171400"/>
            <a:ext cx="3974954" cy="3845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Objaśnienie w chmurce 2"/>
          <p:cNvSpPr/>
          <p:nvPr/>
        </p:nvSpPr>
        <p:spPr>
          <a:xfrm>
            <a:off x="2339752" y="2348880"/>
            <a:ext cx="6624736" cy="4392488"/>
          </a:xfrm>
          <a:prstGeom prst="cloudCallout">
            <a:avLst>
              <a:gd name="adj1" fmla="val -53812"/>
              <a:gd name="adj2" fmla="val -6510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Zagrajmy może w małą grę…</a:t>
            </a:r>
          </a:p>
          <a:p>
            <a:pPr algn="ctr"/>
            <a:r>
              <a:rPr lang="pl-PL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Zaraz zobaczycie kilka interesujących fotografii. W trakcie ich wyświetlania spróbujcie odgadnąć, co przedstawiają. W ten sposób dowiemy się, kto może pochwalić się największą wiedzą w prezentowanym dziś temacie. Jesteście gotowi? Zaczynajmy więc…</a:t>
            </a:r>
            <a:endParaRPr lang="pl-PL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th1_9592_big_b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352928" cy="625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rostokąt 9"/>
          <p:cNvSpPr/>
          <p:nvPr/>
        </p:nvSpPr>
        <p:spPr>
          <a:xfrm>
            <a:off x="539552" y="834097"/>
            <a:ext cx="3816424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5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BIG BEN</a:t>
            </a:r>
            <a:endParaRPr lang="pl-PL" sz="55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24646</TotalTime>
  <Words>1043</Words>
  <Application>Microsoft Office PowerPoint</Application>
  <PresentationFormat>Pokaz na ekranie (4:3)</PresentationFormat>
  <Paragraphs>77</Paragraphs>
  <Slides>30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kk</dc:creator>
  <cp:lastModifiedBy>kk</cp:lastModifiedBy>
  <cp:revision>456</cp:revision>
  <dcterms:created xsi:type="dcterms:W3CDTF">2014-03-26T12:40:22Z</dcterms:created>
  <dcterms:modified xsi:type="dcterms:W3CDTF">2014-04-26T15:37:04Z</dcterms:modified>
</cp:coreProperties>
</file>